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</p:sldMasterIdLst>
  <p:notesMasterIdLst>
    <p:notesMasterId r:id="rId27"/>
  </p:notesMasterIdLst>
  <p:handoutMasterIdLst>
    <p:handoutMasterId r:id="rId28"/>
  </p:handoutMasterIdLst>
  <p:sldIdLst>
    <p:sldId id="272" r:id="rId3"/>
    <p:sldId id="274" r:id="rId4"/>
    <p:sldId id="305" r:id="rId5"/>
    <p:sldId id="307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9" r:id="rId23"/>
    <p:sldId id="367" r:id="rId24"/>
    <p:sldId id="368" r:id="rId25"/>
    <p:sldId id="271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000"/>
    <a:srgbClr val="70AD47"/>
    <a:srgbClr val="4472C4"/>
    <a:srgbClr val="7030A0"/>
    <a:srgbClr val="44546A"/>
    <a:srgbClr val="ED7D31"/>
    <a:srgbClr val="009833"/>
    <a:srgbClr val="EC1C24"/>
    <a:srgbClr val="FF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94635" autoAdjust="0"/>
  </p:normalViewPr>
  <p:slideViewPr>
    <p:cSldViewPr snapToGrid="0">
      <p:cViewPr varScale="1">
        <p:scale>
          <a:sx n="85" d="100"/>
          <a:sy n="85" d="100"/>
        </p:scale>
        <p:origin x="78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DE6DBD2-BC70-45E5-BED4-519AFD9CF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BCC1FE9-7881-4060-AAE1-CDA939ABB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9047A-2D84-40D5-B7CF-68425713F97B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396E7C-81DC-408D-891C-75E333694D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220A73-F683-403D-80E6-0133C2D1E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41BC5-442D-49F6-8CE2-F659BBA95D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023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CB4AC-C54F-44A5-BF1B-E68A1D607D90}" type="datetimeFigureOut">
              <a:rPr lang="es-ES" smtClean="0"/>
              <a:t>15/08/2023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987-C7AA-4074-83F4-16ECB064C3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06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352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24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93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084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799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742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554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07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958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145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330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38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98C21F-3C51-402F-90A0-3B0176F70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CAE7E-254E-4D87-99AA-786158D08560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65AD99-1A5F-47D7-AC3A-351877D1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38DA1-C3A0-4816-A0CA-A04F0EAC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07A687-9862-4C9F-802A-8899AAA8CED6}" type="slidenum">
              <a:rPr lang="es-CO" smtClean="0"/>
              <a:t>‹Nº›</a:t>
            </a:fld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"/>
            <a:ext cx="12193524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21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357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425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90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352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13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98C21F-3C51-402F-90A0-3B0176F70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CAE7E-254E-4D87-99AA-786158D08560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65AD99-1A5F-47D7-AC3A-351877D1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38DA1-C3A0-4816-A0CA-A04F0EAC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7A687-9862-4C9F-802A-8899AAA8CED6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"/>
            <a:ext cx="12193524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15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98C21F-3C51-402F-90A0-3B0176F70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CAE7E-254E-4D87-99AA-786158D08560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65AD99-1A5F-47D7-AC3A-351877D1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38DA1-C3A0-4816-A0CA-A04F0EAC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7A687-9862-4C9F-802A-8899AAA8CED6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46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98C21F-3C51-402F-90A0-3B0176F70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CAE7E-254E-4D87-99AA-786158D08560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65AD99-1A5F-47D7-AC3A-351877D1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38DA1-C3A0-4816-A0CA-A04F0EAC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07A687-9862-4C9F-802A-8899AAA8CE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619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22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2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91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33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56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3526" cy="68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93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0C525-A913-4887-B86A-A2DDAAC8F3F9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29605D-4B17-468C-8CBD-BDC2271C6932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7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default.asp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204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A00A34-3DB8-2F73-6675-8E5F82B22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72" y="388877"/>
            <a:ext cx="11915856" cy="1046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/>
            <a:r>
              <a:rPr lang="es-ES" altLang="en-US" sz="2400" b="1" dirty="0">
                <a:solidFill>
                  <a:schemeClr val="bg1"/>
                </a:solidFill>
                <a:latin typeface="+mj-lt"/>
              </a:rPr>
              <a:t>PLEGABLE PARA MOSTRAR U OCULTAR</a:t>
            </a:r>
          </a:p>
          <a:p>
            <a:pPr defTabSz="1219170"/>
            <a:endParaRPr lang="en-US" altLang="en-US" dirty="0">
              <a:solidFill>
                <a:srgbClr val="000000"/>
              </a:solidFill>
              <a:latin typeface="+mj-lt"/>
            </a:endParaRPr>
          </a:p>
          <a:p>
            <a:pPr defTabSz="1219170"/>
            <a:r>
              <a:rPr lang="en-US" altLang="en-US" dirty="0">
                <a:solidFill>
                  <a:srgbClr val="000000"/>
                </a:solidFill>
                <a:latin typeface="+mj-lt"/>
              </a:rPr>
              <a:t>La 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clase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dirty="0">
                <a:solidFill>
                  <a:srgbClr val="DC143C"/>
                </a:solidFill>
                <a:latin typeface="+mj-lt"/>
              </a:rPr>
              <a:t>.collapse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indica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un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elemento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plegable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; 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este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es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el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contenido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que se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muestra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o se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oculta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con un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clic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de un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botón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.</a:t>
            </a:r>
            <a:endParaRPr lang="en-US" altLang="en-US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633FC7-FE6E-2DCF-EA98-08A4B0772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72" y="1435317"/>
            <a:ext cx="11570676" cy="46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9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90CB1-F1EF-D8DB-5A5B-15DE88C06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9569"/>
            <a:ext cx="11956822" cy="169277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/>
            <a:r>
              <a:rPr lang="es-ES" altLang="en-US" sz="2400" b="1" dirty="0">
                <a:solidFill>
                  <a:schemeClr val="bg1"/>
                </a:solidFill>
                <a:latin typeface="+mj-lt"/>
              </a:rPr>
              <a:t>FICHEROS</a:t>
            </a:r>
          </a:p>
          <a:p>
            <a:pPr defTabSz="1219170"/>
            <a:endParaRPr lang="en-US" altLang="en-US" sz="2400" dirty="0">
              <a:solidFill>
                <a:srgbClr val="000000"/>
              </a:solidFill>
              <a:latin typeface="+mj-lt"/>
            </a:endParaRPr>
          </a:p>
          <a:p>
            <a:pPr defTabSz="1219170"/>
            <a:r>
              <a:rPr lang="en-US" altLang="en-US" dirty="0">
                <a:solidFill>
                  <a:srgbClr val="000000"/>
                </a:solidFill>
                <a:latin typeface="+mj-lt"/>
              </a:rPr>
              <a:t>Las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fichas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se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crean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con </a:t>
            </a:r>
            <a:r>
              <a:rPr lang="en-US" altLang="en-US" dirty="0">
                <a:solidFill>
                  <a:srgbClr val="DC143C"/>
                </a:solidFill>
                <a:latin typeface="+mj-lt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+mj-lt"/>
              </a:rPr>
              <a:t>ul</a:t>
            </a:r>
            <a:r>
              <a:rPr lang="en-US" altLang="en-US" dirty="0">
                <a:solidFill>
                  <a:srgbClr val="DC143C"/>
                </a:solidFill>
                <a:latin typeface="+mj-lt"/>
              </a:rPr>
              <a:t> class="</a:t>
            </a:r>
            <a:r>
              <a:rPr lang="en-US" altLang="en-US" dirty="0" err="1">
                <a:solidFill>
                  <a:srgbClr val="DC143C"/>
                </a:solidFill>
                <a:latin typeface="+mj-lt"/>
              </a:rPr>
              <a:t>nav</a:t>
            </a:r>
            <a:r>
              <a:rPr lang="en-US" altLang="en-US" dirty="0">
                <a:solidFill>
                  <a:srgbClr val="DC143C"/>
                </a:solidFill>
                <a:latin typeface="+mj-lt"/>
              </a:rPr>
              <a:t> </a:t>
            </a:r>
            <a:r>
              <a:rPr lang="en-US" altLang="en-US" dirty="0" err="1">
                <a:solidFill>
                  <a:srgbClr val="DC143C"/>
                </a:solidFill>
                <a:latin typeface="+mj-lt"/>
              </a:rPr>
              <a:t>nav</a:t>
            </a:r>
            <a:r>
              <a:rPr lang="en-US" altLang="en-US" dirty="0">
                <a:solidFill>
                  <a:srgbClr val="DC143C"/>
                </a:solidFill>
                <a:latin typeface="+mj-lt"/>
              </a:rPr>
              <a:t>-tabs"&gt;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:</a:t>
            </a:r>
            <a:endParaRPr lang="en-US" altLang="en-US" dirty="0">
              <a:latin typeface="+mj-lt"/>
            </a:endParaRPr>
          </a:p>
          <a:p>
            <a:pPr defTabSz="1219170"/>
            <a:r>
              <a:rPr lang="en-US" altLang="en-US" b="1" dirty="0" err="1">
                <a:solidFill>
                  <a:srgbClr val="000000"/>
                </a:solidFill>
                <a:latin typeface="+mj-lt"/>
              </a:rPr>
              <a:t>Consejo</a:t>
            </a:r>
            <a:r>
              <a:rPr lang="en-US" altLang="en-US" b="1" dirty="0">
                <a:solidFill>
                  <a:srgbClr val="000000"/>
                </a:solidFill>
                <a:latin typeface="+mj-lt"/>
              </a:rPr>
              <a:t>: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También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marque la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página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actual con </a:t>
            </a:r>
            <a:r>
              <a:rPr lang="en-US" altLang="en-US" dirty="0">
                <a:solidFill>
                  <a:srgbClr val="DC143C"/>
                </a:solidFill>
                <a:latin typeface="+mj-lt"/>
              </a:rPr>
              <a:t>&lt;li class="active"&gt;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.</a:t>
            </a:r>
            <a:endParaRPr lang="en-US" altLang="en-US" dirty="0">
              <a:latin typeface="+mj-lt"/>
            </a:endParaRPr>
          </a:p>
          <a:p>
            <a:pPr defTabSz="1219170"/>
            <a:r>
              <a:rPr lang="en-US" altLang="en-US" dirty="0">
                <a:solidFill>
                  <a:srgbClr val="000000"/>
                </a:solidFill>
                <a:latin typeface="+mj-lt"/>
              </a:rPr>
              <a:t>El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siguiente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ejemplo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crea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pestañas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US" altLang="en-US" dirty="0" err="1">
                <a:solidFill>
                  <a:srgbClr val="000000"/>
                </a:solidFill>
                <a:latin typeface="+mj-lt"/>
              </a:rPr>
              <a:t>navegación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:</a:t>
            </a:r>
            <a:endParaRPr lang="en-US" altLang="en-US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5C1D91-DD2F-1A58-1880-83C8A6FE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22"/>
            <a:ext cx="11956822" cy="10507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7B48FF-4212-89B0-D94A-B98C93897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" y="3018693"/>
            <a:ext cx="12051347" cy="37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6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148D6F0-2AB2-CD9A-C7E9-A4E6BD8AD2E6}"/>
              </a:ext>
            </a:extLst>
          </p:cNvPr>
          <p:cNvSpPr/>
          <p:nvPr/>
        </p:nvSpPr>
        <p:spPr>
          <a:xfrm>
            <a:off x="117231" y="169729"/>
            <a:ext cx="11769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LOS FICHEROS CON MENÚ DESPLEGABLE: </a:t>
            </a:r>
          </a:p>
          <a:p>
            <a:endParaRPr lang="es-ES" sz="2400" b="1" dirty="0">
              <a:solidFill>
                <a:schemeClr val="bg1"/>
              </a:solidFill>
              <a:latin typeface="+mj-lt"/>
            </a:endParaRPr>
          </a:p>
          <a:p>
            <a:endParaRPr lang="es-ES" sz="2400" dirty="0">
              <a:solidFill>
                <a:srgbClr val="000000"/>
              </a:solidFill>
              <a:latin typeface="+mj-lt"/>
            </a:endParaRPr>
          </a:p>
          <a:p>
            <a:r>
              <a:rPr lang="es-ES" dirty="0">
                <a:solidFill>
                  <a:srgbClr val="555555"/>
                </a:solidFill>
                <a:latin typeface="+mj-lt"/>
              </a:rPr>
              <a:t>Las p</a:t>
            </a:r>
            <a:r>
              <a:rPr lang="es-ES" dirty="0">
                <a:solidFill>
                  <a:srgbClr val="000000"/>
                </a:solidFill>
                <a:latin typeface="+mj-lt"/>
              </a:rPr>
              <a:t>estañas también pueden contener menús desplegables. El siguiente ejemplo añade un menú desplegable a "Menú 1":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723CC6-AE69-7D50-D9DA-8F8DD380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" y="1601602"/>
            <a:ext cx="12074770" cy="52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3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813492D-06F6-C3B4-4423-5A4DD0A9C29A}"/>
              </a:ext>
            </a:extLst>
          </p:cNvPr>
          <p:cNvSpPr/>
          <p:nvPr/>
        </p:nvSpPr>
        <p:spPr>
          <a:xfrm>
            <a:off x="117231" y="169729"/>
            <a:ext cx="10726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Otras apariencias para el menú: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5B22D6-846B-F585-B47A-8288E65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1" y="1071858"/>
            <a:ext cx="10939096" cy="52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8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04E1240-DB19-F55B-520F-1E2EAEA99B1D}"/>
              </a:ext>
            </a:extLst>
          </p:cNvPr>
          <p:cNvSpPr/>
          <p:nvPr/>
        </p:nvSpPr>
        <p:spPr>
          <a:xfrm>
            <a:off x="-1" y="247003"/>
            <a:ext cx="1219200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+mj-lt"/>
              </a:rPr>
              <a:t>PASTILLAS VERTICALES EN UNA FILA</a:t>
            </a:r>
          </a:p>
          <a:p>
            <a:endParaRPr lang="es-ES" sz="2400" dirty="0">
              <a:solidFill>
                <a:srgbClr val="000000"/>
              </a:solidFill>
              <a:latin typeface="+mj-lt"/>
            </a:endParaRPr>
          </a:p>
          <a:p>
            <a:r>
              <a:rPr lang="es-ES" dirty="0">
                <a:solidFill>
                  <a:srgbClr val="000000"/>
                </a:solidFill>
                <a:latin typeface="+mj-lt"/>
              </a:rPr>
              <a:t>En el siguiente ejemplo, se coloca el menú píldora vertical dentro de la última columna. Así, en una gran pantalla el menú se mostrará a la derecha. Pero en una pequeña pantalla, el contenido se ajustará automáticamente en un diseño de una sola columna:</a:t>
            </a:r>
            <a:endParaRPr lang="en-US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5F2605-C7CE-7EAB-B831-63E179BA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3" y="1964444"/>
            <a:ext cx="11594121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5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3AD5D5-2458-AF25-B97C-CB9E468A0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58" y="265211"/>
            <a:ext cx="11816860" cy="1703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/>
            <a:r>
              <a:rPr lang="es-ES" altLang="en-US" sz="1467" b="1" dirty="0">
                <a:solidFill>
                  <a:schemeClr val="bg1"/>
                </a:solidFill>
                <a:latin typeface="Verdana" panose="020B0604030504040204" pitchFamily="34" charset="0"/>
              </a:rPr>
              <a:t>MENU CONMUTABLE</a:t>
            </a:r>
          </a:p>
          <a:p>
            <a:pPr defTabSz="1219170"/>
            <a:endParaRPr lang="es-ES" altLang="en-US" sz="1467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defTabSz="1219170"/>
            <a:endParaRPr lang="en-US" altLang="en-US" sz="1467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defTabSz="1219170"/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Para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hacer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el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conmutable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a las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pestañas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, se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debe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añadir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el 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atributo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data-toggle="</a:t>
            </a:r>
            <a:r>
              <a:rPr lang="en-US" altLang="en-US" sz="1400" dirty="0" err="1">
                <a:solidFill>
                  <a:srgbClr val="DC143C"/>
                </a:solidFill>
                <a:latin typeface="Consolas" panose="020B0609020204030204" pitchFamily="49" charset="0"/>
              </a:rPr>
              <a:t>tab"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para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cada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enlace. 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continuación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se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añade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una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clase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.tab-pane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con un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identificador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único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para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cada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pestaña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y se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envuelven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dentro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de un element 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&lt;div&gt;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con la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clase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.tab-content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US" altLang="en-US" sz="900" dirty="0"/>
          </a:p>
          <a:p>
            <a:pPr defTabSz="1219170"/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Si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desea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que las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pestañas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aparezcan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y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desaparezcan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al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hacer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clic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sobre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ellos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agregue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la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clase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 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.fade 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a 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.tab-pane</a:t>
            </a:r>
            <a:r>
              <a:rPr lang="en-US" altLang="en-US" sz="1467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en-US" alt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590774-CB54-4429-5B3C-3B53C862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4688"/>
            <a:ext cx="12192000" cy="48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8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D5C68-5CAA-D373-D54C-326FFCC88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69" y="320481"/>
            <a:ext cx="11969261" cy="289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/>
            <a:r>
              <a:rPr lang="es-ES" alt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FORMULARIOS - </a:t>
            </a:r>
            <a:r>
              <a:rPr lang="en-US" alt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Diseño</a:t>
            </a:r>
            <a:r>
              <a:rPr lang="en-US" alt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</a:t>
            </a:r>
            <a:r>
              <a:rPr lang="en-US" alt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formulario</a:t>
            </a:r>
            <a:r>
              <a:rPr lang="en-US" alt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arranque</a:t>
            </a:r>
            <a:endParaRPr lang="en-US" altLang="en-US" sz="28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1219170"/>
            <a:endParaRPr lang="en-US" altLang="en-US" sz="28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1219170"/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Bootstrap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proporciona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tres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tipos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de forma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diseños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en-US" altLang="en-US" sz="900" dirty="0"/>
          </a:p>
          <a:p>
            <a:pPr defTabSz="1219170">
              <a:buFontTx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forma Vertical (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esto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defecto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defTabSz="1219170">
              <a:buFontTx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forma horizontal</a:t>
            </a:r>
          </a:p>
          <a:p>
            <a:pPr defTabSz="1219170">
              <a:buFontTx/>
              <a:buChar char="•"/>
            </a:pP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formulario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en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línea</a:t>
            </a:r>
            <a:endParaRPr lang="en-US" alt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defTabSz="1219170"/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Disposiciones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de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referencia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para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los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tres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diseños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de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formularios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en-US" altLang="en-US" sz="900" dirty="0"/>
          </a:p>
          <a:p>
            <a:pPr defTabSz="1219170">
              <a:buFontTx/>
              <a:buChar char="•"/>
            </a:pP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Envolver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las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etiquetas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y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controles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de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formulario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en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&lt;div class="form-group"&gt;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necesario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para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separación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óptima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defTabSz="1219170">
              <a:buFontTx/>
              <a:buChar char="•"/>
            </a:pP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Agregar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la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clase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.form-control 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todos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textual 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&lt;input&gt;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, 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400" dirty="0" err="1">
                <a:solidFill>
                  <a:srgbClr val="DC143C"/>
                </a:solidFill>
                <a:latin typeface="Consolas" panose="020B0609020204030204" pitchFamily="49" charset="0"/>
              </a:rPr>
              <a:t>textarea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y </a:t>
            </a:r>
            <a:r>
              <a:rPr lang="en-US" altLang="en-US" sz="1400" dirty="0">
                <a:solidFill>
                  <a:srgbClr val="DC143C"/>
                </a:solidFill>
                <a:latin typeface="Consolas" panose="020B0609020204030204" pitchFamily="49" charset="0"/>
              </a:rPr>
              <a:t>&lt;select&gt;</a:t>
            </a:r>
            <a:r>
              <a:rPr lang="en-US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elementos</a:t>
            </a:r>
            <a:endParaRPr lang="en-US" alt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defTabSz="1219170"/>
            <a:br>
              <a:rPr lang="en-US" altLang="en-US" sz="900" dirty="0"/>
            </a:br>
            <a:endParaRPr lang="en-US" alt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CCC9F8-8230-E5D4-076D-FE3F6E1E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9715"/>
            <a:ext cx="12080630" cy="41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7203364-AE02-C9E5-8DB7-93595C186B80}"/>
              </a:ext>
            </a:extLst>
          </p:cNvPr>
          <p:cNvSpPr/>
          <p:nvPr/>
        </p:nvSpPr>
        <p:spPr>
          <a:xfrm>
            <a:off x="140677" y="105415"/>
            <a:ext cx="105038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Segoe UI" panose="020B0502040204020203" pitchFamily="34" charset="0"/>
              </a:rPr>
              <a:t>Cómo crear un carrusel</a:t>
            </a:r>
          </a:p>
          <a:p>
            <a:endParaRPr lang="es-ES" sz="2400" b="1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endParaRPr lang="es-ES" b="1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El siguiente ejemplo muestra cómo crear un carrusel básico: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95D1E7-D48F-CCD2-EC61-CB75F2423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1533334"/>
            <a:ext cx="11279553" cy="27434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BB33AC-4AE7-413B-FDD5-C6023AF86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3" y="4078655"/>
            <a:ext cx="99822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43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D3020B-70CA-A44E-7225-01981D62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4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416E4E7-D63C-FDF5-B53F-189C2339DEAC}"/>
              </a:ext>
            </a:extLst>
          </p:cNvPr>
          <p:cNvSpPr/>
          <p:nvPr/>
        </p:nvSpPr>
        <p:spPr>
          <a:xfrm>
            <a:off x="120704" y="402322"/>
            <a:ext cx="119505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EL COMPLEMENTO MODAL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r>
              <a:rPr lang="es-ES" dirty="0">
                <a:solidFill>
                  <a:srgbClr val="000000"/>
                </a:solidFill>
              </a:rPr>
              <a:t>El complemento modal es un cuadro de diálogo / ventana emergente que se muestra en la parte superior de la página actual: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1835EF-9075-6DC5-92A3-80419915C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599"/>
            <a:ext cx="12192000" cy="52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7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701631F-378E-077F-139B-63161E19A214}"/>
              </a:ext>
            </a:extLst>
          </p:cNvPr>
          <p:cNvSpPr/>
          <p:nvPr/>
        </p:nvSpPr>
        <p:spPr>
          <a:xfrm>
            <a:off x="4548881" y="1593643"/>
            <a:ext cx="7022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6000" b="1" dirty="0">
                <a:solidFill>
                  <a:srgbClr val="002060"/>
                </a:solidFill>
              </a:rPr>
              <a:t>BIENVENIDOS A BOOTSTRAP NIVEL 2</a:t>
            </a:r>
          </a:p>
        </p:txBody>
      </p:sp>
    </p:spTree>
    <p:extLst>
      <p:ext uri="{BB962C8B-B14F-4D97-AF65-F5344CB8AC3E}">
        <p14:creationId xmlns:p14="http://schemas.microsoft.com/office/powerpoint/2010/main" val="163618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EC7A6EC-CD2C-2A34-92AD-779B5D777676}"/>
              </a:ext>
            </a:extLst>
          </p:cNvPr>
          <p:cNvSpPr/>
          <p:nvPr/>
        </p:nvSpPr>
        <p:spPr>
          <a:xfrm>
            <a:off x="0" y="229316"/>
            <a:ext cx="117334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EL COMPLEMENTO SCROLLSPY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r>
              <a:rPr lang="es-ES" dirty="0">
                <a:solidFill>
                  <a:srgbClr val="000000"/>
                </a:solidFill>
              </a:rPr>
              <a:t>El complemento </a:t>
            </a:r>
            <a:r>
              <a:rPr lang="es-ES" dirty="0" err="1">
                <a:solidFill>
                  <a:srgbClr val="000000"/>
                </a:solidFill>
              </a:rPr>
              <a:t>Scrollspy</a:t>
            </a:r>
            <a:r>
              <a:rPr lang="es-ES" dirty="0">
                <a:solidFill>
                  <a:srgbClr val="000000"/>
                </a:solidFill>
              </a:rPr>
              <a:t> se usa para actualizar automáticamente los enlaces en una lista de navegación basada en la posición de desplazamiento.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007B3E-03F5-60AA-9BBC-AE3B5840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311"/>
            <a:ext cx="12192000" cy="522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5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A65146-1D2D-7C51-7608-8B102813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289"/>
            <a:ext cx="12090399" cy="67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24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2F61E3-E0EA-DF37-D0EA-978CBA5C2CAC}"/>
              </a:ext>
            </a:extLst>
          </p:cNvPr>
          <p:cNvSpPr/>
          <p:nvPr/>
        </p:nvSpPr>
        <p:spPr>
          <a:xfrm>
            <a:off x="237499" y="345361"/>
            <a:ext cx="106328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FILTROS BOOTSTRAP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r>
              <a:rPr lang="es-ES" sz="2400" dirty="0" err="1">
                <a:solidFill>
                  <a:srgbClr val="000000"/>
                </a:solidFill>
              </a:rPr>
              <a:t>Bootstrap</a:t>
            </a:r>
            <a:r>
              <a:rPr lang="es-ES" sz="2400" dirty="0">
                <a:solidFill>
                  <a:srgbClr val="000000"/>
                </a:solidFill>
              </a:rPr>
              <a:t> no tiene un componente que permita el filtrado. Sin embargo, podemos usar </a:t>
            </a:r>
            <a:r>
              <a:rPr lang="es-ES" sz="2400" u="sng" dirty="0" err="1">
                <a:solidFill>
                  <a:srgbClr val="000000"/>
                </a:solidFill>
                <a:hlinkClick r:id="rId3"/>
              </a:rPr>
              <a:t>jQuery</a:t>
            </a:r>
            <a:r>
              <a:rPr lang="es-ES" sz="2400" dirty="0">
                <a:solidFill>
                  <a:srgbClr val="000000"/>
                </a:solidFill>
              </a:rPr>
              <a:t> para filtrar / buscar elementos.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D0F707-96C1-E798-910C-EE9598849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9" y="1915021"/>
            <a:ext cx="11074400" cy="41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2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2A5F9DC-98E5-0EDB-ED86-E730FB75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95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9" y="-428991"/>
            <a:ext cx="10058400" cy="56564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87A06E-91D0-4B20-B5D2-9B57A4B048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6430" y="4069135"/>
            <a:ext cx="6796088" cy="594632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s-ES" sz="5400" dirty="0">
                <a:solidFill>
                  <a:srgbClr val="00B0F0"/>
                </a:solidFill>
                <a:latin typeface="Arial Narrow" panose="020B0606020202030204" pitchFamily="34" charset="0"/>
              </a:rPr>
              <a:t>¡MUCHAS GRACIAS!</a:t>
            </a:r>
            <a:endParaRPr lang="es-CO" sz="5400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56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6BC320-7C82-0371-7C3C-530E31D8EEBF}"/>
              </a:ext>
            </a:extLst>
          </p:cNvPr>
          <p:cNvSpPr/>
          <p:nvPr/>
        </p:nvSpPr>
        <p:spPr>
          <a:xfrm>
            <a:off x="186077" y="364978"/>
            <a:ext cx="1181984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La paginación básica</a:t>
            </a:r>
          </a:p>
          <a:p>
            <a:endParaRPr lang="es-ES" sz="2000" b="1" dirty="0"/>
          </a:p>
          <a:p>
            <a:r>
              <a:rPr lang="es-ES" dirty="0"/>
              <a:t>Si usted tiene un sitio web con un montón de páginas, es posible que desee agregar algún tipo de paginación para cada página.</a:t>
            </a:r>
          </a:p>
          <a:p>
            <a:r>
              <a:rPr lang="es-ES" dirty="0"/>
              <a:t>Un básico en la paginación </a:t>
            </a:r>
            <a:r>
              <a:rPr lang="es-ES" dirty="0" err="1"/>
              <a:t>Bootstrap</a:t>
            </a:r>
            <a:r>
              <a:rPr lang="es-ES" dirty="0"/>
              <a:t> se ve así:</a:t>
            </a:r>
          </a:p>
          <a:p>
            <a:endParaRPr lang="es-ES" sz="16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73C48F-3203-A4F1-D736-B420DA46E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7" y="1998133"/>
            <a:ext cx="10389630" cy="43183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E3C95E-B696-C171-62F3-94BF3A178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644" y="3527339"/>
            <a:ext cx="3332285" cy="11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FEA84A9-3AB2-F4A1-446E-9205A9CA8C34}"/>
              </a:ext>
            </a:extLst>
          </p:cNvPr>
          <p:cNvSpPr/>
          <p:nvPr/>
        </p:nvSpPr>
        <p:spPr>
          <a:xfrm>
            <a:off x="0" y="0"/>
            <a:ext cx="108672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+mj-lt"/>
              </a:rPr>
              <a:t>Estado activo</a:t>
            </a:r>
          </a:p>
          <a:p>
            <a:r>
              <a:rPr lang="es-ES" sz="2400" dirty="0">
                <a:solidFill>
                  <a:schemeClr val="bg1"/>
                </a:solidFill>
                <a:latin typeface="+mj-lt"/>
              </a:rPr>
              <a:t>El estado activo muestra lo que es la página actual: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E4341C-0A9F-2137-87BD-279F1711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20" y="507804"/>
            <a:ext cx="2425700" cy="774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D876AEA-5B63-E6D6-D7FD-C6BC5627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66" y="1185334"/>
            <a:ext cx="10906859" cy="49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8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722673-8BC4-2627-2C79-87BB1E7C3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15" y="-62412"/>
            <a:ext cx="10480431" cy="167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76176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/>
            <a:r>
              <a:rPr lang="en-US" altLang="en-US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OTRA FORMA DE PAGINAR (Anterior – Siguiente)</a:t>
            </a:r>
          </a:p>
          <a:p>
            <a:pPr defTabSz="1219170"/>
            <a:endParaRPr lang="en-US" altLang="en-US" sz="2933" dirty="0">
              <a:solidFill>
                <a:srgbClr val="000000"/>
              </a:solidFill>
              <a:latin typeface="+mj-lt"/>
              <a:cs typeface="Segoe UI" panose="020B0502040204020203" pitchFamily="34" charset="0"/>
            </a:endParaRPr>
          </a:p>
          <a:p>
            <a:pPr defTabSz="1219170"/>
            <a:endParaRPr lang="en-US" altLang="en-US" sz="1467" dirty="0">
              <a:solidFill>
                <a:srgbClr val="000000"/>
              </a:solidFill>
              <a:latin typeface="+mj-lt"/>
            </a:endParaRPr>
          </a:p>
          <a:p>
            <a:pPr defTabSz="1219170"/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Pager es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también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una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forma de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paginación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.  Podemos usar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los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botones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anterior y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siguiente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(links).</a:t>
            </a:r>
            <a:endParaRPr lang="en-US" altLang="en-US" sz="933" dirty="0">
              <a:latin typeface="+mj-lt"/>
            </a:endParaRPr>
          </a:p>
          <a:p>
            <a:pPr defTabSz="1219170"/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Para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crear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botones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anterior /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siguiente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agregue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la  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clase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sz="1600" dirty="0">
                <a:solidFill>
                  <a:srgbClr val="DC143C"/>
                </a:solidFill>
                <a:latin typeface="+mj-lt"/>
              </a:rPr>
              <a:t>.pager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a un </a:t>
            </a:r>
            <a:r>
              <a:rPr lang="en-US" altLang="en-US" sz="1467" dirty="0" err="1">
                <a:solidFill>
                  <a:srgbClr val="000000"/>
                </a:solidFill>
                <a:latin typeface="+mj-lt"/>
              </a:rPr>
              <a:t>elemento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sz="1600" dirty="0">
                <a:solidFill>
                  <a:srgbClr val="DC143C"/>
                </a:solidFill>
                <a:latin typeface="+mj-lt"/>
              </a:rPr>
              <a:t>&lt;</a:t>
            </a:r>
            <a:r>
              <a:rPr lang="en-US" altLang="en-US" sz="1600" dirty="0" err="1">
                <a:solidFill>
                  <a:srgbClr val="DC143C"/>
                </a:solidFill>
                <a:latin typeface="+mj-lt"/>
              </a:rPr>
              <a:t>ul</a:t>
            </a:r>
            <a:r>
              <a:rPr lang="en-US" altLang="en-US" sz="1600" dirty="0">
                <a:solidFill>
                  <a:srgbClr val="DC143C"/>
                </a:solidFill>
                <a:latin typeface="+mj-lt"/>
              </a:rPr>
              <a:t>&gt;</a:t>
            </a:r>
            <a:r>
              <a:rPr lang="en-US" altLang="en-US" sz="1467" dirty="0">
                <a:solidFill>
                  <a:srgbClr val="000000"/>
                </a:solidFill>
                <a:latin typeface="+mj-lt"/>
              </a:rPr>
              <a:t>:</a:t>
            </a:r>
            <a:endParaRPr lang="en-US" altLang="en-US" sz="2400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6A30F7-A988-5F4D-E149-F92617F9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447" y="399071"/>
            <a:ext cx="2286000" cy="7493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B5A181-5254-1C18-DFDD-6097F99A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5" y="1609854"/>
            <a:ext cx="11608452" cy="44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8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2BBD7F-B8B5-65AE-2ED7-042E0C10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82" y="584317"/>
            <a:ext cx="11770836" cy="2739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15235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/>
            <a:r>
              <a:rPr lang="es-CO" altLang="en-US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LISTA CON INSIGNIAS</a:t>
            </a:r>
          </a:p>
          <a:p>
            <a:pPr defTabSz="1219170"/>
            <a:endParaRPr lang="es-CO" altLang="en-US" sz="2400" b="1" dirty="0">
              <a:solidFill>
                <a:srgbClr val="000000"/>
              </a:solidFill>
              <a:latin typeface="+mj-lt"/>
              <a:cs typeface="Segoe UI" panose="020B0502040204020203" pitchFamily="34" charset="0"/>
            </a:endParaRPr>
          </a:p>
          <a:p>
            <a:pPr defTabSz="1219170"/>
            <a:r>
              <a:rPr lang="es-CO" altLang="en-US" sz="2400" dirty="0">
                <a:solidFill>
                  <a:srgbClr val="000000"/>
                </a:solidFill>
                <a:latin typeface="+mj-lt"/>
              </a:rPr>
              <a:t>También puede añadir emblemas a un grupo de la lista. Las insignias serán automáticamente colocadas a la derecha:</a:t>
            </a:r>
            <a:endParaRPr lang="es-CO" altLang="en-US" sz="2400" dirty="0">
              <a:latin typeface="+mj-lt"/>
            </a:endParaRPr>
          </a:p>
          <a:p>
            <a:pPr defTabSz="1219170"/>
            <a:endParaRPr lang="es-CO" altLang="en-US" sz="2400" dirty="0">
              <a:solidFill>
                <a:srgbClr val="000000"/>
              </a:solidFill>
              <a:latin typeface="+mj-lt"/>
            </a:endParaRPr>
          </a:p>
          <a:p>
            <a:pPr defTabSz="1219170"/>
            <a:r>
              <a:rPr lang="es-CO" altLang="en-US" sz="2400" dirty="0">
                <a:solidFill>
                  <a:srgbClr val="000000"/>
                </a:solidFill>
                <a:latin typeface="+mj-lt"/>
              </a:rPr>
              <a:t>Para crear una tarjeta de identificación, crear un </a:t>
            </a:r>
            <a:r>
              <a:rPr lang="es-CO" altLang="en-US" sz="2400" dirty="0">
                <a:solidFill>
                  <a:srgbClr val="DC143C"/>
                </a:solidFill>
                <a:latin typeface="+mj-lt"/>
              </a:rPr>
              <a:t>&lt;</a:t>
            </a:r>
            <a:r>
              <a:rPr lang="es-CO" altLang="en-US" sz="2400" dirty="0" err="1">
                <a:solidFill>
                  <a:srgbClr val="DC143C"/>
                </a:solidFill>
                <a:latin typeface="+mj-lt"/>
              </a:rPr>
              <a:t>span</a:t>
            </a:r>
            <a:r>
              <a:rPr lang="es-CO" altLang="en-US" sz="2400" dirty="0">
                <a:solidFill>
                  <a:srgbClr val="DC143C"/>
                </a:solidFill>
                <a:latin typeface="+mj-lt"/>
              </a:rPr>
              <a:t>&gt;</a:t>
            </a:r>
            <a:r>
              <a:rPr lang="es-CO" altLang="en-US" sz="2400" dirty="0">
                <a:solidFill>
                  <a:srgbClr val="000000"/>
                </a:solidFill>
                <a:latin typeface="+mj-lt"/>
              </a:rPr>
              <a:t>elemento con la clase </a:t>
            </a:r>
            <a:r>
              <a:rPr lang="es-CO" altLang="en-US" sz="2400" dirty="0">
                <a:solidFill>
                  <a:srgbClr val="DC143C"/>
                </a:solidFill>
                <a:latin typeface="+mj-lt"/>
              </a:rPr>
              <a:t>.</a:t>
            </a:r>
            <a:r>
              <a:rPr lang="es-CO" altLang="en-US" sz="2400" dirty="0" err="1">
                <a:solidFill>
                  <a:srgbClr val="DC143C"/>
                </a:solidFill>
                <a:latin typeface="+mj-lt"/>
              </a:rPr>
              <a:t>badge</a:t>
            </a:r>
            <a:r>
              <a:rPr lang="es-CO" altLang="en-US" sz="2400" dirty="0">
                <a:solidFill>
                  <a:srgbClr val="000000"/>
                </a:solidFill>
                <a:latin typeface="+mj-lt"/>
              </a:rPr>
              <a:t> en el interior del elemento de la lista:</a:t>
            </a:r>
            <a:endParaRPr lang="es-CO" altLang="en-US" sz="2400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D0C0F3-9666-D28B-4B5B-3D61009A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9721"/>
            <a:ext cx="11370083" cy="24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4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7255BB-A1A5-3245-E770-B8FEE6F1AC68}"/>
              </a:ext>
            </a:extLst>
          </p:cNvPr>
          <p:cNvSpPr txBox="1"/>
          <p:nvPr/>
        </p:nvSpPr>
        <p:spPr>
          <a:xfrm>
            <a:off x="369711" y="436223"/>
            <a:ext cx="6203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s-CO" altLang="en-US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LISTA CON INSIGNIAS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B93207-5BBB-6700-D483-CAE4D9B5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2" y="1090246"/>
            <a:ext cx="10274300" cy="500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BA17F34-33C1-DA21-F83C-928EFB07436F}"/>
              </a:ext>
            </a:extLst>
          </p:cNvPr>
          <p:cNvSpPr/>
          <p:nvPr/>
        </p:nvSpPr>
        <p:spPr>
          <a:xfrm>
            <a:off x="208573" y="309027"/>
            <a:ext cx="1208692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MENU DESPLEGABLE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ES" sz="2000" dirty="0">
                <a:solidFill>
                  <a:srgbClr val="000000"/>
                </a:solidFill>
              </a:rPr>
              <a:t>Un menú desplegable es un menú conmutable que permite al usuario elegir un valor de una lista predefinida: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BE48ED-9ED0-21EB-6B30-E3E2B4AD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3" y="1679754"/>
            <a:ext cx="11678628" cy="45065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9AC3A9-9FEE-B7A1-EC7F-6F9CCA6FF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386" y="1679754"/>
            <a:ext cx="2166815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3D3A28B-F817-4FB4-8373-3DD46C494B3F}"/>
              </a:ext>
            </a:extLst>
          </p:cNvPr>
          <p:cNvSpPr txBox="1">
            <a:spLocks/>
          </p:cNvSpPr>
          <p:nvPr/>
        </p:nvSpPr>
        <p:spPr>
          <a:xfrm>
            <a:off x="-219221" y="6316470"/>
            <a:ext cx="4439529" cy="8124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SECRETARIA DE LAS TIC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3376FA-A05F-4EBE-8A92-77E839577CE3}"/>
              </a:ext>
            </a:extLst>
          </p:cNvPr>
          <p:cNvSpPr txBox="1">
            <a:spLocks/>
          </p:cNvSpPr>
          <p:nvPr/>
        </p:nvSpPr>
        <p:spPr>
          <a:xfrm>
            <a:off x="3953022" y="6427366"/>
            <a:ext cx="2855741" cy="2953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Alcaldía de Ibagué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5AC4DC8-75C8-2825-D7E1-51CBEC932117}"/>
              </a:ext>
            </a:extLst>
          </p:cNvPr>
          <p:cNvSpPr/>
          <p:nvPr/>
        </p:nvSpPr>
        <p:spPr>
          <a:xfrm>
            <a:off x="214489" y="426715"/>
            <a:ext cx="108937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PLEGABLE</a:t>
            </a:r>
          </a:p>
          <a:p>
            <a:endParaRPr lang="es-ES" sz="2000" dirty="0">
              <a:solidFill>
                <a:srgbClr val="000000"/>
              </a:solidFill>
            </a:endParaRPr>
          </a:p>
          <a:p>
            <a:r>
              <a:rPr lang="es-ES" sz="2000" dirty="0">
                <a:solidFill>
                  <a:srgbClr val="000000"/>
                </a:solidFill>
              </a:rPr>
              <a:t>Son útiles cuando se desea ocultar y mostrar gran cantidad de contenido: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26086D-28B3-F5C5-AFC1-2AA8515D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7" y="1436678"/>
            <a:ext cx="11650782" cy="48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259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2636</TotalTime>
  <Words>736</Words>
  <Application>Microsoft Office PowerPoint</Application>
  <PresentationFormat>Panorámica</PresentationFormat>
  <Paragraphs>111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Consolas</vt:lpstr>
      <vt:lpstr>Segoe UI</vt:lpstr>
      <vt:lpstr>Verdana</vt:lpstr>
      <vt:lpstr>Diseño personalizado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CABILDOS</dc:title>
  <dc:creator>Daniel Pineda</dc:creator>
  <cp:lastModifiedBy>Alexander Montealegre Ramirez</cp:lastModifiedBy>
  <cp:revision>253</cp:revision>
  <dcterms:created xsi:type="dcterms:W3CDTF">2020-01-15T19:42:43Z</dcterms:created>
  <dcterms:modified xsi:type="dcterms:W3CDTF">2023-08-15T16:12:14Z</dcterms:modified>
</cp:coreProperties>
</file>